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7.bin" ContentType="application/vnd.openxmlformats-officedocument.oleObject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36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49"/>
  </p:notesMasterIdLst>
  <p:handoutMasterIdLst>
    <p:handoutMasterId r:id="rId50"/>
  </p:handoutMasterIdLst>
  <p:sldIdLst>
    <p:sldId id="654" r:id="rId2"/>
    <p:sldId id="659" r:id="rId3"/>
    <p:sldId id="660" r:id="rId4"/>
    <p:sldId id="662" r:id="rId5"/>
    <p:sldId id="597" r:id="rId6"/>
    <p:sldId id="663" r:id="rId7"/>
    <p:sldId id="664" r:id="rId8"/>
    <p:sldId id="622" r:id="rId9"/>
    <p:sldId id="628" r:id="rId10"/>
    <p:sldId id="627" r:id="rId11"/>
    <p:sldId id="629" r:id="rId12"/>
    <p:sldId id="630" r:id="rId13"/>
    <p:sldId id="665" r:id="rId14"/>
    <p:sldId id="666" r:id="rId15"/>
    <p:sldId id="667" r:id="rId16"/>
    <p:sldId id="669" r:id="rId17"/>
    <p:sldId id="670" r:id="rId18"/>
    <p:sldId id="671" r:id="rId19"/>
    <p:sldId id="672" r:id="rId20"/>
    <p:sldId id="673" r:id="rId21"/>
    <p:sldId id="674" r:id="rId22"/>
    <p:sldId id="675" r:id="rId23"/>
    <p:sldId id="676" r:id="rId24"/>
    <p:sldId id="677" r:id="rId25"/>
    <p:sldId id="678" r:id="rId26"/>
    <p:sldId id="679" r:id="rId27"/>
    <p:sldId id="680" r:id="rId28"/>
    <p:sldId id="681" r:id="rId29"/>
    <p:sldId id="682" r:id="rId30"/>
    <p:sldId id="683" r:id="rId31"/>
    <p:sldId id="684" r:id="rId32"/>
    <p:sldId id="685" r:id="rId33"/>
    <p:sldId id="686" r:id="rId34"/>
    <p:sldId id="687" r:id="rId35"/>
    <p:sldId id="688" r:id="rId36"/>
    <p:sldId id="689" r:id="rId37"/>
    <p:sldId id="690" r:id="rId38"/>
    <p:sldId id="691" r:id="rId39"/>
    <p:sldId id="693" r:id="rId40"/>
    <p:sldId id="694" r:id="rId41"/>
    <p:sldId id="695" r:id="rId42"/>
    <p:sldId id="696" r:id="rId43"/>
    <p:sldId id="697" r:id="rId44"/>
    <p:sldId id="698" r:id="rId45"/>
    <p:sldId id="703" r:id="rId46"/>
    <p:sldId id="704" r:id="rId47"/>
    <p:sldId id="705" r:id="rId48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8" autoAdjust="0"/>
    <p:restoredTop sz="86861" autoAdjust="0"/>
  </p:normalViewPr>
  <p:slideViewPr>
    <p:cSldViewPr>
      <p:cViewPr varScale="1">
        <p:scale>
          <a:sx n="124" d="100"/>
          <a:sy n="124" d="100"/>
        </p:scale>
        <p:origin x="-600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image" Target="../media/image28.emf"/><Relationship Id="rId2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2.png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50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58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D1FF1-6918-3748-995C-0E279CB7D72E}" type="slidenum">
              <a:rPr lang="en-US"/>
              <a:pPr/>
              <a:t>42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29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46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3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剽窃检测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8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9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Content </a:t>
            </a:r>
            <a:r>
              <a:rPr kumimoji="1" lang="zh-CN" altLang="en-US" dirty="0" smtClean="0"/>
              <a:t>上下文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该单词的前后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个词语句，然后计算共线值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8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Syntactic</a:t>
            </a:r>
            <a:r>
              <a:rPr kumimoji="1" lang="zh-CN" altLang="en-US" dirty="0" smtClean="0"/>
              <a:t> 句法上面</a:t>
            </a:r>
            <a:endParaRPr kumimoji="1" lang="en-US" altLang="zh-CN" dirty="0" smtClean="0"/>
          </a:p>
          <a:p>
            <a:r>
              <a:rPr kumimoji="1" lang="en-US" altLang="zh-CN" dirty="0" smtClean="0"/>
              <a:t>Semantic</a:t>
            </a:r>
            <a:r>
              <a:rPr kumimoji="1" lang="zh-CN" altLang="en-US" dirty="0" smtClean="0"/>
              <a:t> 语义上面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4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9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___3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package" Target="../embeddings/Microsoft_Excel____4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5.bin"/><Relationship Id="rId5" Type="http://schemas.openxmlformats.org/officeDocument/2006/relationships/package" Target="../embeddings/Microsoft_Excel____5.xlsx"/><Relationship Id="rId6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png"/><Relationship Id="rId5" Type="http://schemas.openxmlformats.org/officeDocument/2006/relationships/oleObject" Target="../embeddings/oleObject6.bin"/><Relationship Id="rId6" Type="http://schemas.openxmlformats.org/officeDocument/2006/relationships/package" Target="../embeddings/Microsoft_Excel____6.xlsx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1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tiff"/><Relationship Id="rId4" Type="http://schemas.openxmlformats.org/officeDocument/2006/relationships/oleObject" Target="../embeddings/oleObject8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7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package" Target="../embeddings/Microsoft_Excel____7.xlsx"/><Relationship Id="rId5" Type="http://schemas.openxmlformats.org/officeDocument/2006/relationships/image" Target="../media/image12.png"/><Relationship Id="rId6" Type="http://schemas.openxmlformats.org/officeDocument/2006/relationships/oleObject" Target="../embeddings/oleObject14.bin"/><Relationship Id="rId7" Type="http://schemas.openxmlformats.org/officeDocument/2006/relationships/package" Target="../embeddings/Microsoft_Excel____8.xlsx"/><Relationship Id="rId8" Type="http://schemas.openxmlformats.org/officeDocument/2006/relationships/image" Target="../media/image13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9.bin"/><Relationship Id="rId6" Type="http://schemas.openxmlformats.org/officeDocument/2006/relationships/package" Target="../embeddings/Microsoft_Excel____9.xlsx"/><Relationship Id="rId7" Type="http://schemas.openxmlformats.org/officeDocument/2006/relationships/image" Target="../media/image17.emf"/><Relationship Id="rId8" Type="http://schemas.openxmlformats.org/officeDocument/2006/relationships/oleObject" Target="../embeddings/oleObject20.bin"/><Relationship Id="rId9" Type="http://schemas.openxmlformats.org/officeDocument/2006/relationships/package" Target="../embeddings/Microsoft_Excel____10.xlsx"/><Relationship Id="rId10" Type="http://schemas.openxmlformats.org/officeDocument/2006/relationships/image" Target="../media/image1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package" Target="../embeddings/Microsoft_Excel____11.xlsx"/><Relationship Id="rId5" Type="http://schemas.openxmlformats.org/officeDocument/2006/relationships/image" Target="../media/image20.emf"/><Relationship Id="rId6" Type="http://schemas.openxmlformats.org/officeDocument/2006/relationships/oleObject" Target="../embeddings/oleObject22.bin"/><Relationship Id="rId7" Type="http://schemas.openxmlformats.org/officeDocument/2006/relationships/package" Target="../embeddings/Microsoft_Excel____12.xlsx"/><Relationship Id="rId8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package" Target="../embeddings/Microsoft_Excel____13.xlsx"/><Relationship Id="rId5" Type="http://schemas.openxmlformats.org/officeDocument/2006/relationships/image" Target="../media/image22.emf"/><Relationship Id="rId6" Type="http://schemas.openxmlformats.org/officeDocument/2006/relationships/oleObject" Target="../embeddings/oleObject24.bin"/><Relationship Id="rId7" Type="http://schemas.openxmlformats.org/officeDocument/2006/relationships/package" Target="../embeddings/Microsoft_Excel____14.xlsx"/><Relationship Id="rId8" Type="http://schemas.openxmlformats.org/officeDocument/2006/relationships/image" Target="../media/image2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2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20" Type="http://schemas.openxmlformats.org/officeDocument/2006/relationships/image" Target="../media/image36.emf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32.emf"/><Relationship Id="rId12" Type="http://schemas.openxmlformats.org/officeDocument/2006/relationships/oleObject" Target="../embeddings/oleObject31.bin"/><Relationship Id="rId13" Type="http://schemas.openxmlformats.org/officeDocument/2006/relationships/oleObject" Target="../embeddings/oleObject32.bin"/><Relationship Id="rId14" Type="http://schemas.openxmlformats.org/officeDocument/2006/relationships/image" Target="../media/image33.emf"/><Relationship Id="rId15" Type="http://schemas.openxmlformats.org/officeDocument/2006/relationships/oleObject" Target="../embeddings/oleObject33.bin"/><Relationship Id="rId16" Type="http://schemas.openxmlformats.org/officeDocument/2006/relationships/image" Target="../media/image34.emf"/><Relationship Id="rId17" Type="http://schemas.openxmlformats.org/officeDocument/2006/relationships/oleObject" Target="../embeddings/oleObject34.bin"/><Relationship Id="rId18" Type="http://schemas.openxmlformats.org/officeDocument/2006/relationships/image" Target="../media/image35.emf"/><Relationship Id="rId19" Type="http://schemas.openxmlformats.org/officeDocument/2006/relationships/oleObject" Target="../embeddings/oleObject35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6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Excel____1.xlsx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___2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057400" y="1657350"/>
            <a:ext cx="4800600" cy="10668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31518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word is </a:t>
            </a:r>
            <a:r>
              <a:rPr lang="en-US" sz="2800" dirty="0"/>
              <a:t>a count vector in </a:t>
            </a:r>
            <a:r>
              <a:rPr lang="en-US" sz="2800" dirty="0" smtClean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800" baseline="30000" dirty="0" smtClean="0"/>
              <a:t>D</a:t>
            </a:r>
            <a:r>
              <a:rPr lang="en-US" sz="2800" dirty="0" smtClean="0"/>
              <a:t>: </a:t>
            </a:r>
            <a:r>
              <a:rPr lang="en-US" sz="2800" dirty="0"/>
              <a:t>a </a:t>
            </a:r>
            <a:r>
              <a:rPr lang="en-US" sz="2800" dirty="0" smtClean="0"/>
              <a:t>row below </a:t>
            </a:r>
            <a:endParaRPr lang="en-US" sz="2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233193" y="776957"/>
            <a:ext cx="296614" cy="495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95600" y="1473710"/>
            <a:ext cx="18288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19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 smtClean="0"/>
              <a:t>words</a:t>
            </a:r>
            <a:r>
              <a:rPr lang="en-US" sz="2800" dirty="0" smtClean="0"/>
              <a:t> are </a:t>
            </a:r>
            <a:r>
              <a:rPr lang="en-US" sz="2800" dirty="0"/>
              <a:t>similar if their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240206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4354639" y="1188389"/>
            <a:ext cx="304800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4343401" y="819149"/>
            <a:ext cx="304798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0179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81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17759" y="3257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2359" y="3257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 smtClean="0"/>
              <a:t>words</a:t>
            </a:r>
            <a:r>
              <a:rPr lang="en-US" sz="2800" dirty="0" smtClean="0"/>
              <a:t> are </a:t>
            </a:r>
            <a:r>
              <a:rPr lang="en-US" sz="2800" dirty="0"/>
              <a:t>similar </a:t>
            </a:r>
            <a:r>
              <a:rPr lang="en-US" sz="2800" dirty="0" smtClean="0"/>
              <a:t>in meaning if </a:t>
            </a:r>
            <a:r>
              <a:rPr lang="en-US" sz="2800" dirty="0"/>
              <a:t>their </a:t>
            </a:r>
            <a:r>
              <a:rPr lang="en-US" sz="2800" dirty="0" smtClean="0"/>
              <a:t>context vectors </a:t>
            </a:r>
            <a:r>
              <a:rPr lang="en-US" sz="2800" dirty="0"/>
              <a:t>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124449" y="152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113211" y="-1524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98579"/>
              </p:ext>
            </p:extLst>
          </p:nvPr>
        </p:nvGraphicFramePr>
        <p:xfrm>
          <a:off x="64959" y="226695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Worksheet" r:id="rId5" imgW="7734300" imgH="4648200" progId="Excel.Sheet.12">
                  <p:embed/>
                </p:oleObj>
              </mc:Choice>
              <mc:Fallback>
                <p:oleObj name="Worksheet" r:id="rId5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59" y="226695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Instead of entire documents, use smaller contexts</a:t>
                </a:r>
              </a:p>
              <a:p>
                <a:pPr lvl="1"/>
                <a:r>
                  <a:rPr lang="en-US" sz="2400" dirty="0" smtClean="0"/>
                  <a:t>Paragraph</a:t>
                </a:r>
              </a:p>
              <a:p>
                <a:pPr lvl="1"/>
                <a:r>
                  <a:rPr lang="en-US" sz="2400" dirty="0" smtClean="0"/>
                  <a:t>Window of </a:t>
                </a:r>
                <a14:m>
                  <m:oMath xmlns:m="http://schemas.openxmlformats.org/officeDocument/2006/math" xmlns="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 smtClean="0"/>
                  <a:t> 4 words</a:t>
                </a:r>
              </a:p>
              <a:p>
                <a:r>
                  <a:rPr lang="en-US" sz="2800" dirty="0" smtClean="0"/>
                  <a:t>A word is now defined by a vector over counts of context words</a:t>
                </a:r>
              </a:p>
              <a:p>
                <a:r>
                  <a:rPr lang="en-US" sz="2800" dirty="0" smtClean="0"/>
                  <a:t>Instead of each vector being of length D</a:t>
                </a:r>
              </a:p>
              <a:p>
                <a:r>
                  <a:rPr lang="en-US" sz="2800" dirty="0" smtClean="0"/>
                  <a:t>Each vector is now of length |V|</a:t>
                </a:r>
              </a:p>
              <a:p>
                <a:r>
                  <a:rPr lang="en-US" sz="2800" dirty="0" smtClean="0"/>
                  <a:t>The word-word matrix is |</a:t>
                </a:r>
                <a:r>
                  <a:rPr lang="en-US" sz="2800" dirty="0" err="1" smtClean="0"/>
                  <a:t>V|x|V</a:t>
                </a:r>
                <a:r>
                  <a:rPr lang="en-US" sz="2800" dirty="0" smtClean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  <a:blipFill rotWithShape="0">
                <a:blip r:embed="rId3"/>
                <a:stretch>
                  <a:fillRect l="-1448" t="-1828" b="-2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2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513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515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1159" y="3638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65759" y="3638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 xmlns="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50863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57849" y="533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46611" y="2286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98488" y="2647950"/>
          <a:ext cx="79883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r:id="rId6" imgW="7734300" imgH="4648200" progId="Excel.Sheet.12">
                  <p:embed/>
                </p:oleObj>
              </mc:Choice>
              <mc:Fallback>
                <p:oleObj name="Worksheet" r:id="rId6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488" y="2647950"/>
                        <a:ext cx="79883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00175"/>
            <a:ext cx="851095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236" y="43243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9400" y="43799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12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 xmlns="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 xmlns="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0" t="-1463" b="-6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36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64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Positive </a:t>
            </a:r>
            <a:r>
              <a:rPr lang="en-US" sz="2400" dirty="0" err="1" smtClean="0">
                <a:solidFill>
                  <a:srgbClr val="0000FF"/>
                </a:solidFill>
              </a:rPr>
              <a:t>Pointwise</a:t>
            </a:r>
            <a:r>
              <a:rPr lang="en-US" sz="2400" dirty="0" smtClean="0">
                <a:solidFill>
                  <a:srgbClr val="0000FF"/>
                </a:solidFill>
              </a:rPr>
              <a:t> Mutual Information (PPMI)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1800" dirty="0" smtClean="0"/>
                  <a:t>Do events </a:t>
                </a:r>
                <a:r>
                  <a:rPr lang="en-US" sz="1800" dirty="0"/>
                  <a:t>x and y </a:t>
                </a:r>
                <a:r>
                  <a:rPr lang="en-US" sz="1800" dirty="0" smtClean="0"/>
                  <a:t>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400" b="1" dirty="0" smtClean="0"/>
                  <a:t>PMI </a:t>
                </a:r>
                <a:r>
                  <a:rPr lang="en-US" sz="2400" b="1" dirty="0"/>
                  <a:t>between two words</a:t>
                </a:r>
                <a:r>
                  <a:rPr lang="en-US" sz="2400" dirty="0" smtClean="0"/>
                  <a:t>:  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Church &amp; Hanks 1989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sz="1800" dirty="0"/>
                  <a:t> Do </a:t>
                </a:r>
                <a:r>
                  <a:rPr lang="en-US" sz="1800" dirty="0" smtClean="0"/>
                  <a:t>words x </a:t>
                </a:r>
                <a:r>
                  <a:rPr lang="en-US" sz="1800" dirty="0"/>
                  <a:t>and y co-occur more than if they were independent</a:t>
                </a:r>
                <a:r>
                  <a:rPr lang="en-US" sz="1800" dirty="0" smtClean="0"/>
                  <a:t>? </a:t>
                </a: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b="0" i="0" dirty="0" smtClean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  <a:blipFill rotWithShape="0">
                <a:blip r:embed="rId4"/>
                <a:stretch>
                  <a:fillRect l="-1154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2971800" y="226695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695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88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71450"/>
            <a:ext cx="7467600" cy="74295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</p:spPr>
            <p:txBody>
              <a:bodyPr/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PMI ranges from </a:t>
                </a:r>
                <a14:m>
                  <m:oMath xmlns:m="http://schemas.openxmlformats.org/officeDocument/2006/math" xmlns=""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400"/>
                      <m:t>to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4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But the negative values are problematic</a:t>
                </a:r>
              </a:p>
              <a:p>
                <a:pPr marL="685800" lvl="2" indent="-342900"/>
                <a:r>
                  <a:rPr lang="en-US" sz="2400" dirty="0" smtClean="0"/>
                  <a:t>Things are co-occurring </a:t>
                </a:r>
                <a:r>
                  <a:rPr lang="en-US" sz="2400" b="1" dirty="0" smtClean="0"/>
                  <a:t>less than </a:t>
                </a:r>
                <a:r>
                  <a:rPr lang="en-US" sz="2400" dirty="0" smtClean="0"/>
                  <a:t>we expect by chance</a:t>
                </a:r>
              </a:p>
              <a:p>
                <a:pPr marL="685800" lvl="2" indent="-342900"/>
                <a:r>
                  <a:rPr lang="en-US" sz="2400" dirty="0" smtClean="0"/>
                  <a:t>Unreliable without enormous corpora</a:t>
                </a:r>
              </a:p>
              <a:p>
                <a:pPr marL="1028700" lvl="3" indent="-342900"/>
                <a:r>
                  <a:rPr lang="en-US" sz="2000" dirty="0" smtClean="0"/>
                  <a:t>Imagine w1 and w2 whose probability is each 10</a:t>
                </a:r>
                <a:r>
                  <a:rPr lang="en-US" sz="2000" baseline="30000" dirty="0" smtClean="0"/>
                  <a:t>-6</a:t>
                </a:r>
                <a:endParaRPr lang="en-US" sz="2000" dirty="0"/>
              </a:p>
              <a:p>
                <a:pPr marL="1028700" lvl="3" indent="-342900"/>
                <a:r>
                  <a:rPr lang="en-US" sz="2000" dirty="0" smtClean="0"/>
                  <a:t>Hard to be sure p(w1,w2) is significantly different </a:t>
                </a:r>
                <a:r>
                  <a:rPr lang="en-US" sz="2000" dirty="0"/>
                  <a:t>than </a:t>
                </a:r>
                <a:r>
                  <a:rPr lang="en-US" sz="2000" dirty="0" smtClean="0"/>
                  <a:t>10</a:t>
                </a:r>
                <a:r>
                  <a:rPr lang="en-US" sz="2000" baseline="30000" dirty="0" smtClean="0"/>
                  <a:t>-12</a:t>
                </a:r>
                <a:r>
                  <a:rPr lang="en-US" sz="2000" dirty="0" smtClean="0"/>
                  <a:t> </a:t>
                </a:r>
              </a:p>
              <a:p>
                <a:pPr marL="685800" lvl="2" indent="-342900"/>
                <a:r>
                  <a:rPr lang="en-US" sz="2600" dirty="0" smtClean="0"/>
                  <a:t>Plus it’s not clear people are good at “</a:t>
                </a:r>
                <a:r>
                  <a:rPr lang="en-US" sz="2600" dirty="0" err="1" smtClean="0"/>
                  <a:t>unrelatedness</a:t>
                </a:r>
                <a:r>
                  <a:rPr lang="en-US" sz="2600" dirty="0" smtClean="0"/>
                  <a:t>”</a:t>
                </a:r>
                <a:endParaRPr lang="en-US" sz="2600" dirty="0"/>
              </a:p>
              <a:p>
                <a:pPr marL="342900" lvl="1" indent="-342900"/>
                <a:r>
                  <a:rPr lang="en-US" sz="2400" dirty="0" smtClean="0"/>
                  <a:t>So we just replace negative PMI values by 0</a:t>
                </a:r>
              </a:p>
              <a:p>
                <a:pPr marL="342900" lvl="1" indent="-342900"/>
                <a:r>
                  <a:rPr lang="en-US" sz="2400" dirty="0" smtClean="0"/>
                  <a:t>Positive PMI (PPMI) between word1 and word2:</a:t>
                </a: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MI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1" dirty="0"/>
              </a:p>
              <a:p>
                <a:pPr lvl="1"/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  <a:blipFill rotWithShape="0">
                <a:blip r:embed="rId3"/>
                <a:stretch>
                  <a:fillRect l="-1122" t="-1421" b="-2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5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5735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0" y="257175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7175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0" y="219075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219075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219075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9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219075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3" y="4105275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3" y="4105275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019550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019550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3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p(w=</a:t>
            </a:r>
            <a:r>
              <a:rPr lang="en-US" sz="2000" dirty="0" err="1" smtClean="0"/>
              <a:t>information,c</a:t>
            </a:r>
            <a:r>
              <a:rPr lang="en-US" sz="2000" dirty="0" smtClean="0"/>
              <a:t>=data) = </a:t>
            </a:r>
          </a:p>
          <a:p>
            <a:pPr marL="0" indent="0">
              <a:buNone/>
            </a:pPr>
            <a:r>
              <a:rPr lang="en-US" sz="2000" dirty="0" smtClean="0"/>
              <a:t>p(w=information) =</a:t>
            </a:r>
          </a:p>
          <a:p>
            <a:pPr marL="0" indent="0">
              <a:buNone/>
            </a:pPr>
            <a:r>
              <a:rPr lang="en-US" sz="2000" dirty="0" smtClean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1152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1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0" y="1152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2895250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name="Worksheet" r:id="rId7" imgW="6921500" imgH="2552700" progId="Excel.Sheet.12">
                  <p:embed/>
                </p:oleObj>
              </mc:Choice>
              <mc:Fallback>
                <p:oleObj name="Worksheet" r:id="rId7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2895250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0" y="205312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.32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205312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241935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11/19</a:t>
            </a:r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0" y="2419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.58</a:t>
            </a:r>
            <a:endParaRPr lang="en-US" sz="1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278558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7/19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2634" y="278558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36195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3" name="Equation" r:id="rId9" imgW="850900" imgH="711200" progId="Equation.3">
                  <p:embed/>
                </p:oleObj>
              </mc:Choice>
              <mc:Fallback>
                <p:oleObj name="Equation" r:id="rId9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6195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0" y="180975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name="Equation" r:id="rId11" imgW="863600" imgH="685800" progId="Equation.3">
                  <p:embed/>
                </p:oleObj>
              </mc:Choice>
              <mc:Fallback>
                <p:oleObj name="Equation" r:id="rId11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4400" y="180975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180968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5" name="Equation" r:id="rId13" imgW="838200" imgH="660400" progId="Equation.3">
                  <p:embed/>
                </p:oleObj>
              </mc:Choice>
              <mc:Fallback>
                <p:oleObj name="Equation" r:id="rId13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53200" y="180968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63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677863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677863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2343150"/>
            <a:ext cx="4267200" cy="6096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133350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Worksheet" r:id="rId6" imgW="6756400" imgH="2400300" progId="Excel.Sheet.12">
                  <p:embed/>
                </p:oleObj>
              </mc:Choice>
              <mc:Fallback>
                <p:oleObj name="Worksheet" r:id="rId6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400" y="133350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Worksheet" r:id="rId9" imgW="5969000" imgH="1917700" progId="Excel.Sheet.12">
                  <p:embed/>
                </p:oleObj>
              </mc:Choice>
              <mc:Fallback>
                <p:oleObj name="Worksheet" r:id="rId9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234315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.32 /</a:t>
            </a:r>
            <a:endParaRPr lang="en-US" dirty="0"/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234315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(.37*.58) )</a:t>
            </a:r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0" y="234315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 = .58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48748" y="281201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+mn-lt"/>
              </a:rPr>
              <a:t>(.57 using full precision)</a:t>
            </a:r>
            <a:endParaRPr lang="en-US" sz="1600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4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PMI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PMI is biased toward infrequent events</a:t>
            </a:r>
          </a:p>
          <a:p>
            <a:pPr lvl="1"/>
            <a:r>
              <a:rPr lang="en-US" sz="2800" dirty="0" smtClean="0"/>
              <a:t>Very rare words have very high PMI values</a:t>
            </a:r>
          </a:p>
          <a:p>
            <a:r>
              <a:rPr lang="en-US" sz="3200" dirty="0" smtClean="0"/>
              <a:t>Two solutions:</a:t>
            </a:r>
          </a:p>
          <a:p>
            <a:pPr lvl="1"/>
            <a:r>
              <a:rPr lang="en-US" sz="2800" dirty="0" smtClean="0"/>
              <a:t>Give rare words slightly higher probabilities</a:t>
            </a:r>
          </a:p>
          <a:p>
            <a:pPr lvl="1"/>
            <a:r>
              <a:rPr lang="en-US" sz="2800" dirty="0" smtClean="0"/>
              <a:t>Use add-one smoothing (which has a similar effect)</a:t>
            </a:r>
          </a:p>
          <a:p>
            <a:pPr lvl="1"/>
            <a:endParaRPr lang="en-US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895350"/>
          </a:xfrm>
        </p:spPr>
        <p:txBody>
          <a:bodyPr/>
          <a:lstStyle/>
          <a:p>
            <a:r>
              <a:rPr lang="en-US" dirty="0" smtClean="0"/>
              <a:t>Weighting PMI: Giving rare context words slightly higher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Raise the context probabilities to </a:t>
                </a:r>
                <a14:m>
                  <m:oMath xmlns:m="http://schemas.openxmlformats.org/officeDocument/2006/math" xmlns="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 smtClean="0"/>
                  <a:t>: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This helps because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 smtClean="0"/>
                  <a:t> for rare </a:t>
                </a:r>
                <a:r>
                  <a:rPr lang="en-US" sz="2800" i="1" dirty="0" smtClean="0"/>
                  <a:t>c</a:t>
                </a:r>
              </a:p>
              <a:p>
                <a:r>
                  <a:rPr lang="en-US" sz="2800" dirty="0" smtClean="0"/>
                  <a:t>Consider two events, P(a) = .99 and P(b)=.01</a:t>
                </a:r>
              </a:p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 smtClean="0"/>
                  <a:t> 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  <a:blipFill rotWithShape="0">
                <a:blip r:embed="rId2"/>
                <a:stretch>
                  <a:fillRect l="-1357" t="-1828" b="-1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350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6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82750" y="36195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Worksheet" r:id="rId4" imgW="5778500" imgH="1892300" progId="Excel.Sheet.12">
                  <p:embed/>
                </p:oleObj>
              </mc:Choice>
              <mc:Fallback>
                <p:oleObj name="Worksheet" r:id="rId4" imgW="5778500" imgH="189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2750" y="36195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257175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Worksheet" r:id="rId7" imgW="6921500" imgH="2374900" progId="Excel.Sheet.12">
                  <p:embed/>
                </p:oleObj>
              </mc:Choice>
              <mc:Fallback>
                <p:oleObj name="Worksheet" r:id="rId7" imgW="6921500" imgH="237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257175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85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smtClean="0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01625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01625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9715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1400" y="9715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78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54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95459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5334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71550"/>
            <a:ext cx="6948678" cy="505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58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32385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13742"/>
            <a:ext cx="1600200" cy="110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819150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09750"/>
            <a:ext cx="838200" cy="972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212838"/>
            <a:ext cx="2463800" cy="13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98600" y="1839913"/>
          <a:ext cx="539591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839913"/>
                        <a:ext cx="5395913" cy="1243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1821977" y="1230481"/>
            <a:ext cx="1683223" cy="400110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4114801" y="1228696"/>
            <a:ext cx="1668946" cy="400110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4419600" y="1600796"/>
            <a:ext cx="305596" cy="4375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3364290"/>
            <a:ext cx="8610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i="1" baseline="-25000" dirty="0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i="1" baseline="-2500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 smtClean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</a:t>
            </a:r>
            <a:r>
              <a:rPr lang="en-US" sz="2800" i="1" dirty="0" err="1" smtClean="0">
                <a:latin typeface="Calibri (Body)"/>
                <a:cs typeface="Calibri (Body)"/>
              </a:rPr>
              <a:t>,</a:t>
            </a:r>
            <a:r>
              <a:rPr lang="en-US" sz="2800" i="1" dirty="0" err="1">
                <a:latin typeface="Calibri (Body)"/>
                <a:cs typeface="Calibri (Body)"/>
              </a:rPr>
              <a:t>w</a:t>
            </a:r>
            <a:r>
              <a:rPr lang="en-US" sz="2800" dirty="0" smtClean="0">
                <a:latin typeface="Calibri (Body)"/>
                <a:cs typeface="Calibri (Body)"/>
              </a:rPr>
              <a:t>) </a:t>
            </a:r>
            <a:r>
              <a:rPr lang="en-US" sz="2800" dirty="0">
                <a:latin typeface="Calibri (Body)"/>
                <a:cs typeface="Calibri (Body)"/>
              </a:rPr>
              <a:t>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 smtClean="0">
                <a:latin typeface="Calibri (Body)"/>
                <a:cs typeface="Calibri (Body)"/>
              </a:rPr>
              <a:t> </a:t>
            </a:r>
            <a:r>
              <a:rPr lang="en-US" sz="2800" dirty="0">
                <a:latin typeface="Calibri (Body)"/>
                <a:cs typeface="Calibri (Body)"/>
              </a:rPr>
              <a:t>and </a:t>
            </a:r>
            <a:r>
              <a:rPr lang="en-US" sz="2800" i="1" dirty="0" smtClean="0">
                <a:latin typeface="Calibri (Body)"/>
                <a:cs typeface="Calibri (Body)"/>
              </a:rPr>
              <a:t>w</a:t>
            </a:r>
            <a:endParaRPr lang="en-US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257800" y="4548277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6175344" y="4545390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4545390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454658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1" y="-67479"/>
            <a:ext cx="96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86692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5334000" cy="333375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699" y="104775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4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20955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  <a:gridCol w="12954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computer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80975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apricot,information</a:t>
            </a:r>
            <a:r>
              <a:rPr lang="en-US" dirty="0" smtClean="0">
                <a:latin typeface="+mn-lt"/>
              </a:rPr>
              <a:t>) = 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digital,information</a:t>
            </a:r>
            <a:r>
              <a:rPr lang="en-US" dirty="0" smtClean="0">
                <a:latin typeface="+mn-lt"/>
              </a:rPr>
              <a:t>) =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apricot,digital</a:t>
            </a:r>
            <a:r>
              <a:rPr lang="en-US" dirty="0" smtClean="0">
                <a:latin typeface="+mn-lt"/>
              </a:rPr>
              <a:t>) =</a:t>
            </a:r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0" y="971550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6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71550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1" y="43381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1" y="43381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321210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1210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233942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9" name="Equation" r:id="rId9" imgW="673100" imgH="215900" progId="Equation.3">
                  <p:embed/>
                </p:oleObj>
              </mc:Choice>
              <mc:Fallback>
                <p:oleObj name="Equation" r:id="rId9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233942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0" y="435724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0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435724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1" y="321210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1" name="Equation" r:id="rId12" imgW="622300" imgH="215900" progId="Equation.3">
                  <p:embed/>
                </p:oleObj>
              </mc:Choice>
              <mc:Fallback>
                <p:oleObj name="Equation" r:id="rId12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3211" y="321210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28765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2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8200" y="28765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39433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3" name="Equation" r:id="rId15" imgW="927100" imgH="393700" progId="Equation.3">
                  <p:embed/>
                </p:oleObj>
              </mc:Choice>
              <mc:Fallback>
                <p:oleObj name="Equation" r:id="rId15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86200" y="39433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2952750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4" name="Equation" r:id="rId17" imgW="952500" imgH="419100" progId="Equation.3">
                  <p:embed/>
                </p:oleObj>
              </mc:Choice>
              <mc:Fallback>
                <p:oleObj name="Equation" r:id="rId17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29400" y="2952750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09575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5" name="Equation" r:id="rId19" imgW="241300" imgH="165100" progId="Equation.3">
                  <p:embed/>
                </p:oleObj>
              </mc:Choice>
              <mc:Fallback>
                <p:oleObj name="Equation" r:id="rId19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000" y="409575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986194" y="1972161"/>
            <a:ext cx="1301080" cy="304231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+0+0</m:t>
                        </m:r>
                      </m:oMath>
                    </m:oMathPara>
                  </a14:m>
                  <a:endParaRPr lang="en-US" sz="1800" b="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latin typeface="Cambria Math" charset="0"/>
                            </a:rPr>
                            <m:t>2+0+0</m:t>
                          </m:r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blipFill rotWithShape="0">
                <a:blip r:embed="rId2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1800" b="0" i="0" smtClean="0">
                          <a:latin typeface="Cambria Math" charset="0"/>
                        </a:rPr>
                        <m:t>= .23</m:t>
                      </m:r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blipFill rotWithShape="0">
                <a:blip r:embed="rId2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1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81" y="179746"/>
            <a:ext cx="7467600" cy="74295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8750"/>
            <a:ext cx="6045200" cy="3532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5486400" y="1123950"/>
          <a:ext cx="31242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38150"/>
            <a:ext cx="4004187" cy="1600200"/>
          </a:xfrm>
        </p:spPr>
        <p:txBody>
          <a:bodyPr/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11" y="186121"/>
            <a:ext cx="3615889" cy="45321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0" y="475758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Rohde et al. (2006)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05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6794500" cy="33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468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2855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syntax to define a word’s context</a:t>
            </a:r>
            <a:endParaRPr 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00150"/>
            <a:ext cx="8839200" cy="3333750"/>
          </a:xfrm>
        </p:spPr>
        <p:txBody>
          <a:bodyPr/>
          <a:lstStyle/>
          <a:p>
            <a:r>
              <a:rPr lang="en-US" dirty="0" err="1"/>
              <a:t>Zellig</a:t>
            </a:r>
            <a:r>
              <a:rPr lang="en-US" dirty="0"/>
              <a:t> Harris (1968)</a:t>
            </a:r>
          </a:p>
          <a:p>
            <a:pPr marL="457200" lvl="1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meaning of entities, and the meaning of grammatical relations among them, is related to the restriction of combinations of these entities relative to other </a:t>
            </a:r>
            <a:r>
              <a:rPr lang="en-US" sz="2400" dirty="0" smtClean="0"/>
              <a:t>entities”</a:t>
            </a:r>
            <a:endParaRPr lang="en-US" sz="2400" dirty="0"/>
          </a:p>
          <a:p>
            <a:r>
              <a:rPr lang="en-US" b="1" dirty="0" smtClean="0"/>
              <a:t>Two words </a:t>
            </a:r>
            <a:r>
              <a:rPr lang="en-US" b="1" dirty="0"/>
              <a:t>are similar if they have similar </a:t>
            </a:r>
            <a:r>
              <a:rPr lang="en-US" b="1" dirty="0" smtClean="0"/>
              <a:t>syntactic contexts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D</a:t>
            </a:r>
            <a:r>
              <a:rPr lang="en-US" b="1" dirty="0" smtClean="0">
                <a:solidFill>
                  <a:srgbClr val="0000FF"/>
                </a:solidFill>
              </a:rPr>
              <a:t>uty</a:t>
            </a:r>
            <a:r>
              <a:rPr lang="en-US" b="1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responsibility </a:t>
            </a:r>
            <a:r>
              <a:rPr lang="en-US" dirty="0" smtClean="0"/>
              <a:t>have similar syntactic distribution: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</a:t>
            </a:r>
            <a:endParaRPr lang="en-US" sz="2000" dirty="0">
              <a:solidFill>
                <a:srgbClr val="A6A6A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81000" y="3836670"/>
          <a:ext cx="8610600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87507"/>
                <a:gridCol w="612309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Modified by adjectives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additional, administrative, assumed, collective, congressional, constitutional …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Objects of verbs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assert, assign, assume, attend to, avoid, become, breach..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2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6700"/>
            <a:ext cx="7467600" cy="1238250"/>
          </a:xfrm>
        </p:spPr>
        <p:txBody>
          <a:bodyPr/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000" cy="3486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2400" dirty="0"/>
              <a:t>“oculist and eye-doctor … occur in almost the same environments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/>
              <a:t>You shall know </a:t>
            </a:r>
            <a:r>
              <a:rPr lang="en-US" sz="2400" b="1" dirty="0"/>
              <a:t>a word by the company it keeps</a:t>
            </a:r>
            <a:r>
              <a:rPr lang="en-US" sz="2400" dirty="0"/>
              <a:t>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95400" y="-171450"/>
            <a:ext cx="7848600" cy="914400"/>
          </a:xfrm>
        </p:spPr>
        <p:txBody>
          <a:bodyPr/>
          <a:lstStyle/>
          <a:p>
            <a:r>
              <a:rPr lang="en-US" sz="2600" dirty="0"/>
              <a:t>Co-occurrence vectors based </a:t>
            </a:r>
            <a:r>
              <a:rPr lang="en-US" sz="2600" dirty="0" smtClean="0"/>
              <a:t>on syntactic </a:t>
            </a:r>
            <a:r>
              <a:rPr lang="en-US" sz="2600" dirty="0"/>
              <a:t>dependencies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823854" cy="3333750"/>
          </a:xfrm>
        </p:spPr>
        <p:txBody>
          <a:bodyPr/>
          <a:lstStyle/>
          <a:p>
            <a:r>
              <a:rPr lang="en-US" smtClean="0"/>
              <a:t>Each dimension: </a:t>
            </a:r>
            <a:r>
              <a:rPr lang="en-US" dirty="0" smtClean="0"/>
              <a:t>a context word </a:t>
            </a:r>
            <a:r>
              <a:rPr lang="en-US" smtClean="0"/>
              <a:t>in one of R grammatical relations</a:t>
            </a: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Subject-of- “absorb”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Instead of a vector of </a:t>
            </a:r>
            <a:r>
              <a:rPr lang="en-US" i="1" dirty="0" smtClean="0"/>
              <a:t>|V| </a:t>
            </a:r>
            <a:r>
              <a:rPr lang="en-US" dirty="0" smtClean="0"/>
              <a:t>features, a vector of </a:t>
            </a:r>
            <a:r>
              <a:rPr lang="en-US" i="1" dirty="0" smtClean="0"/>
              <a:t>R|V|</a:t>
            </a:r>
          </a:p>
          <a:p>
            <a:r>
              <a:rPr lang="en-US" dirty="0" smtClean="0"/>
              <a:t>Example: counts for the word </a:t>
            </a:r>
            <a:r>
              <a:rPr lang="en-US" i="1" dirty="0" smtClean="0"/>
              <a:t>cell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</p:txBody>
      </p:sp>
      <p:pic>
        <p:nvPicPr>
          <p:cNvPr id="107524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61562"/>
            <a:ext cx="7321804" cy="22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819150"/>
            <a:ext cx="615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n-lt"/>
              </a:rPr>
              <a:t>Dekang</a:t>
            </a:r>
            <a:r>
              <a:rPr lang="en-US" sz="1600" dirty="0" smtClean="0">
                <a:latin typeface="+mn-lt"/>
              </a:rPr>
              <a:t> Lin, 1998 “Automatic Retrieval and Clustering of Similar Words”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1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Syntactic dependencies for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(</a:t>
            </a:r>
            <a:r>
              <a:rPr lang="en-US" dirty="0" err="1" smtClean="0"/>
              <a:t>Padó</a:t>
            </a:r>
            <a:r>
              <a:rPr lang="en-US" dirty="0" smtClean="0"/>
              <a:t> and </a:t>
            </a:r>
            <a:r>
              <a:rPr lang="en-US" dirty="0" err="1" smtClean="0"/>
              <a:t>Lapata</a:t>
            </a:r>
            <a:r>
              <a:rPr lang="en-US" dirty="0" smtClean="0"/>
              <a:t> 2007):</a:t>
            </a:r>
          </a:p>
          <a:p>
            <a:pPr lvl="1"/>
            <a:r>
              <a:rPr lang="en-US" dirty="0" smtClean="0"/>
              <a:t>Instead of having a |V| x R|V| matrix</a:t>
            </a:r>
          </a:p>
          <a:p>
            <a:pPr lvl="1"/>
            <a:r>
              <a:rPr lang="en-US" dirty="0" smtClean="0"/>
              <a:t>Have a |V| x |V| matrix</a:t>
            </a:r>
          </a:p>
          <a:p>
            <a:pPr lvl="1"/>
            <a:r>
              <a:rPr lang="en-US" dirty="0" smtClean="0"/>
              <a:t>But the co-occurrence counts aren’t just counts of words in a window</a:t>
            </a:r>
          </a:p>
          <a:p>
            <a:pPr lvl="1"/>
            <a:r>
              <a:rPr lang="en-US" dirty="0" smtClean="0"/>
              <a:t>But counts of words that occur in one of R dependencies (subject, object,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So M(“</a:t>
            </a:r>
            <a:r>
              <a:rPr lang="en-US" dirty="0" err="1" smtClean="0"/>
              <a:t>cell”,”absorb</a:t>
            </a:r>
            <a:r>
              <a:rPr lang="en-US" dirty="0" smtClean="0"/>
              <a:t>”) = count(</a:t>
            </a:r>
            <a:r>
              <a:rPr lang="en-US" dirty="0" err="1" smtClean="0"/>
              <a:t>subj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pobj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)), 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5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PMI applied to dependency relations</a:t>
            </a:r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3867150"/>
            <a:ext cx="7010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 smtClean="0">
                <a:latin typeface="Courier"/>
                <a:cs typeface="Courier"/>
              </a:rPr>
              <a:t>“Drink it” </a:t>
            </a:r>
            <a:r>
              <a:rPr lang="en-US" sz="2200" dirty="0" smtClean="0"/>
              <a:t>more </a:t>
            </a:r>
            <a:r>
              <a:rPr lang="en-US" sz="2200" dirty="0"/>
              <a:t>common than </a:t>
            </a:r>
            <a:r>
              <a:rPr lang="en-US" sz="2200" dirty="0">
                <a:latin typeface="Courier"/>
                <a:cs typeface="Courier"/>
              </a:rPr>
              <a:t>“drink wine”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But “</a:t>
            </a:r>
            <a:r>
              <a:rPr lang="en-US" sz="2200" dirty="0">
                <a:latin typeface="Courier"/>
                <a:cs typeface="Courier"/>
              </a:rPr>
              <a:t>wine</a:t>
            </a:r>
            <a:r>
              <a:rPr lang="en-US" sz="2200" dirty="0"/>
              <a:t>” is a better “drinkable” thing than “</a:t>
            </a:r>
            <a:r>
              <a:rPr lang="en-US" sz="2200" dirty="0">
                <a:latin typeface="Courier"/>
                <a:cs typeface="Courier"/>
              </a:rPr>
              <a:t>it</a:t>
            </a:r>
            <a:r>
              <a:rPr lang="en-US" sz="2200" dirty="0" smtClean="0"/>
              <a:t>”</a:t>
            </a:r>
            <a:endParaRPr lang="en-US" sz="2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438400" y="148971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895351"/>
            <a:ext cx="708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Hindle</a:t>
            </a:r>
            <a:r>
              <a:rPr lang="en-US" sz="1400" dirty="0" smtClean="0"/>
              <a:t>, Don. 1990. Noun Classification from Predicate-Argument Structure. ACL</a:t>
            </a:r>
            <a:endParaRPr lang="en-US" sz="1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38400" y="1504950"/>
          <a:ext cx="41148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87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to PPMI for measuring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19500"/>
          </a:xfrm>
        </p:spPr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tf-idf</a:t>
            </a:r>
            <a:r>
              <a:rPr lang="en-US" dirty="0" smtClean="0"/>
              <a:t>  (that’s a hyphen not a minus sign)</a:t>
            </a:r>
          </a:p>
          <a:p>
            <a:r>
              <a:rPr lang="en-US" dirty="0" smtClean="0"/>
              <a:t>The combination of two factors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Term frequency </a:t>
            </a:r>
            <a:r>
              <a:rPr lang="en-US" dirty="0" smtClean="0"/>
              <a:t>(</a:t>
            </a:r>
            <a:r>
              <a:rPr lang="en-US" dirty="0" err="1" smtClean="0"/>
              <a:t>Luhn</a:t>
            </a:r>
            <a:r>
              <a:rPr lang="en-US" dirty="0" smtClean="0"/>
              <a:t> 1957): frequency of the word (can be logged)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Inverse document frequency </a:t>
            </a:r>
            <a:r>
              <a:rPr lang="en-US" dirty="0" smtClean="0"/>
              <a:t>(IDF) (</a:t>
            </a:r>
            <a:r>
              <a:rPr lang="en-US" dirty="0" err="1" smtClean="0"/>
              <a:t>Sparck</a:t>
            </a:r>
            <a:r>
              <a:rPr lang="en-US" dirty="0" smtClean="0"/>
              <a:t> Jones 1972)</a:t>
            </a:r>
          </a:p>
          <a:p>
            <a:pPr lvl="2"/>
            <a:r>
              <a:rPr lang="en-US" dirty="0"/>
              <a:t>N is the total number of documents</a:t>
            </a:r>
          </a:p>
          <a:p>
            <a:pPr lvl="2"/>
            <a:r>
              <a:rPr lang="en-US" dirty="0" err="1"/>
              <a:t>df</a:t>
            </a:r>
            <a:r>
              <a:rPr lang="en-US" sz="3200" baseline="-25000" dirty="0" err="1"/>
              <a:t>i</a:t>
            </a:r>
            <a:r>
              <a:rPr lang="en-US" dirty="0"/>
              <a:t> = “document frequency of word </a:t>
            </a:r>
            <a:r>
              <a:rPr lang="en-US" i="1" dirty="0" err="1"/>
              <a:t>i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    = # of documents with word </a:t>
            </a:r>
            <a:r>
              <a:rPr lang="en-US" i="1" dirty="0" smtClean="0"/>
              <a:t>I</a:t>
            </a:r>
          </a:p>
          <a:p>
            <a:pPr lvl="1"/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i="1" dirty="0" smtClean="0"/>
              <a:t> = word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/>
              <a:t> in document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  <a:p>
            <a:pPr marL="457200" lvl="1" indent="0">
              <a:buNone/>
            </a:pP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tf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idf</a:t>
            </a:r>
            <a:r>
              <a:rPr lang="en-US" sz="32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30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715000" y="2876550"/>
          <a:ext cx="19812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0" y="2876550"/>
                        <a:ext cx="19812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2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f-idf</a:t>
            </a:r>
            <a:r>
              <a:rPr lang="en-US" dirty="0" smtClean="0"/>
              <a:t> not generally used for word-word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is by far the most common weighting when we are considering the relationship of words to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Evaluating similarity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94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similarity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610600" cy="3790950"/>
          </a:xfrm>
        </p:spPr>
        <p:txBody>
          <a:bodyPr/>
          <a:lstStyle/>
          <a:p>
            <a:r>
              <a:rPr lang="en-US" dirty="0"/>
              <a:t>Extrinsic (task-based, end-to-end) Evaluation: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 Answering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Spell Checking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Essay grading</a:t>
            </a:r>
          </a:p>
          <a:p>
            <a:r>
              <a:rPr lang="en-US" dirty="0" smtClean="0"/>
              <a:t>Intrinsic </a:t>
            </a:r>
            <a:r>
              <a:rPr lang="en-US" dirty="0"/>
              <a:t>Evaluation:</a:t>
            </a:r>
          </a:p>
          <a:p>
            <a:pPr lvl="1"/>
            <a:r>
              <a:rPr lang="en-US" dirty="0" smtClean="0"/>
              <a:t>Correlation between algorithm</a:t>
            </a:r>
            <a:r>
              <a:rPr lang="en-US" dirty="0"/>
              <a:t> </a:t>
            </a:r>
            <a:r>
              <a:rPr lang="en-US" dirty="0" smtClean="0"/>
              <a:t>and human word </a:t>
            </a:r>
            <a:r>
              <a:rPr lang="en-US" dirty="0"/>
              <a:t>similarity </a:t>
            </a:r>
            <a:r>
              <a:rPr lang="en-US" dirty="0" smtClean="0"/>
              <a:t>ratings</a:t>
            </a:r>
          </a:p>
          <a:p>
            <a:pPr lvl="2"/>
            <a:r>
              <a:rPr lang="en-US" dirty="0" smtClean="0"/>
              <a:t>Wordsim353: 353 noun pairs rated 0-10.   </a:t>
            </a:r>
            <a:r>
              <a:rPr lang="en-US" i="1" dirty="0" err="1" smtClean="0"/>
              <a:t>sim</a:t>
            </a:r>
            <a:r>
              <a:rPr lang="en-US" i="1" dirty="0" smtClean="0"/>
              <a:t>(</a:t>
            </a:r>
            <a:r>
              <a:rPr lang="en-US" i="1" dirty="0" err="1" smtClean="0"/>
              <a:t>plane,car</a:t>
            </a:r>
            <a:r>
              <a:rPr lang="en-US" i="1" dirty="0" smtClean="0"/>
              <a:t>)=5.77</a:t>
            </a:r>
          </a:p>
          <a:p>
            <a:pPr lvl="1"/>
            <a:r>
              <a:rPr lang="en-US" dirty="0"/>
              <a:t>Taking TOEFL multiple-choice vocabulary </a:t>
            </a:r>
            <a:r>
              <a:rPr lang="en-US" dirty="0" smtClean="0"/>
              <a:t>tests</a:t>
            </a:r>
          </a:p>
          <a:p>
            <a:pPr lvl="2"/>
            <a:r>
              <a:rPr lang="en-US" u="sng" dirty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is closest in meaning to:</a:t>
            </a:r>
          </a:p>
          <a:p>
            <a:pPr marL="800100" lvl="2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imposed, believed, requested,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correlated</a:t>
            </a:r>
            <a:endParaRPr lang="en-US" sz="18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0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95700"/>
          </a:xfrm>
        </p:spPr>
        <p:txBody>
          <a:bodyPr/>
          <a:lstStyle/>
          <a:p>
            <a:r>
              <a:rPr lang="en-US" sz="2800" dirty="0" smtClean="0"/>
              <a:t>Distributional (vector) models of meaning</a:t>
            </a:r>
          </a:p>
          <a:p>
            <a:pPr lvl="1"/>
            <a:r>
              <a:rPr lang="en-US" sz="2400" b="1" dirty="0" smtClean="0"/>
              <a:t>Sparse</a:t>
            </a:r>
            <a:r>
              <a:rPr lang="en-US" sz="2400" dirty="0" smtClean="0"/>
              <a:t> (PPMI-weighted  word-word co-occurrence matrices)</a:t>
            </a:r>
          </a:p>
          <a:p>
            <a:pPr lvl="1"/>
            <a:r>
              <a:rPr lang="en-US" sz="2400" b="1" dirty="0" smtClean="0"/>
              <a:t>Dense</a:t>
            </a:r>
            <a:r>
              <a:rPr lang="en-US" sz="2400" dirty="0" smtClean="0"/>
              <a:t>:</a:t>
            </a:r>
          </a:p>
          <a:p>
            <a:pPr lvl="2"/>
            <a:r>
              <a:rPr lang="en-US" sz="2400" dirty="0" smtClean="0"/>
              <a:t>Word-word  SVD 50-2000 dimensions</a:t>
            </a:r>
          </a:p>
          <a:p>
            <a:pPr lvl="2"/>
            <a:r>
              <a:rPr lang="en-US" sz="2400" dirty="0" smtClean="0"/>
              <a:t>Skip-grams and CBOW </a:t>
            </a:r>
          </a:p>
          <a:p>
            <a:pPr lvl="2"/>
            <a:r>
              <a:rPr lang="en-US" sz="2400" dirty="0" smtClean="0"/>
              <a:t>Brown clusters 5-20 binary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990600" y="1809750"/>
            <a:ext cx="5867400" cy="129540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7239000" cy="35052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From context words humans can guess </a:t>
            </a:r>
            <a:r>
              <a:rPr lang="en-US" sz="2000" b="1" i="1" dirty="0" err="1" smtClean="0">
                <a:latin typeface="Calibri (Body)"/>
                <a:cs typeface="Calibri (Body)"/>
              </a:rPr>
              <a:t>tesgüino</a:t>
            </a:r>
            <a:r>
              <a:rPr lang="en-US" sz="2000" dirty="0" smtClean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5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kinds of vector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Sparse vector representations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2800" dirty="0" smtClean="0"/>
              <a:t>Dense vector representations: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Singular value decomposition (and Latent Semantic Analysis)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Neural-network-inspired models (skip-grams, CBOW)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8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  <a:p>
            <a:r>
              <a:rPr lang="en-US" dirty="0" smtClean="0"/>
              <a:t>Old philosophy joke: </a:t>
            </a:r>
          </a:p>
          <a:p>
            <a:pPr marL="457200" lvl="1" indent="0">
              <a:buNone/>
            </a:pPr>
            <a:r>
              <a:rPr lang="en-US" dirty="0" smtClean="0"/>
              <a:t>Q: What’s the meaning of life?</a:t>
            </a:r>
          </a:p>
          <a:p>
            <a:pPr marL="457200" lvl="1" indent="0">
              <a:buNone/>
            </a:pPr>
            <a:r>
              <a:rPr lang="en-US" dirty="0" smtClean="0"/>
              <a:t>A: LIFE’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72678"/>
              </p:ext>
            </p:extLst>
          </p:nvPr>
        </p:nvGraphicFramePr>
        <p:xfrm>
          <a:off x="76200" y="25034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Worksheet" r:id="rId5" imgW="6121400" imgH="1600200" progId="Excel.Sheet.12">
                  <p:embed/>
                </p:oleObj>
              </mc:Choice>
              <mc:Fallback>
                <p:oleObj name="Worksheet" r:id="rId5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25034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cell: count of term </a:t>
            </a:r>
            <a:r>
              <a:rPr lang="en-US" sz="2800" i="1" dirty="0"/>
              <a:t>t</a:t>
            </a:r>
            <a:r>
              <a:rPr lang="en-US" sz="2800" dirty="0"/>
              <a:t> in a document </a:t>
            </a:r>
            <a:r>
              <a:rPr lang="en-US" sz="2800" i="1" dirty="0"/>
              <a:t>d</a:t>
            </a:r>
            <a:r>
              <a:rPr lang="en-US" sz="2800" dirty="0"/>
              <a:t>:  </a:t>
            </a:r>
            <a:r>
              <a:rPr lang="en-US" sz="2800" dirty="0" err="1"/>
              <a:t>tf</a:t>
            </a:r>
            <a:r>
              <a:rPr lang="en-US" sz="2800" i="1" baseline="-25000" dirty="0" err="1"/>
              <a:t>t,d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Each document is a count vector in </a:t>
            </a:r>
            <a:r>
              <a:rPr lang="en-US" sz="24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400" baseline="30000" dirty="0" err="1"/>
              <a:t>v</a:t>
            </a:r>
            <a:r>
              <a:rPr lang="en-US" sz="2400" dirty="0"/>
              <a:t>: a column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57400" y="2800350"/>
            <a:ext cx="440826" cy="152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05200" y="1925625"/>
            <a:ext cx="16002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documents are similar if their vectors are similar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57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00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8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22100</TotalTime>
  <Words>2026</Words>
  <Application>Microsoft Macintosh PowerPoint</Application>
  <PresentationFormat>全屏显示(16:9)</PresentationFormat>
  <Paragraphs>362</Paragraphs>
  <Slides>47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NLP-jurafsky</vt:lpstr>
      <vt:lpstr>Worksheet</vt:lpstr>
      <vt:lpstr>Equation</vt:lpstr>
      <vt:lpstr>Vector Semantics</vt:lpstr>
      <vt:lpstr>Why vector models of meaning? computing the similarity between words</vt:lpstr>
      <vt:lpstr>Word similarity for plagiarism detection</vt:lpstr>
      <vt:lpstr>Distributional models of meaning = vector-space models of meaning  = vector semantics</vt:lpstr>
      <vt:lpstr>Intuition of distributional word similarity</vt:lpstr>
      <vt:lpstr>Four kinds of vector models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Term-context matrix for word similarity</vt:lpstr>
      <vt:lpstr>The word-word or word-context matrix</vt:lpstr>
      <vt:lpstr>Word-Word matrix Sample contexts ± 7 words</vt:lpstr>
      <vt:lpstr>Word-word matrix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演示文稿</vt:lpstr>
      <vt:lpstr>PowerPoint 演示文稿</vt:lpstr>
      <vt:lpstr>Weighting PMI</vt:lpstr>
      <vt:lpstr>Weighting PMI: Giving rare context words slightly higher probability</vt:lpstr>
      <vt:lpstr>Use Laplace (add-1) smoothing</vt:lpstr>
      <vt:lpstr>PowerPoint 演示文稿</vt:lpstr>
      <vt:lpstr>PPMI versus add-2 smoothed PPMI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演示文稿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Using syntax to define a word’s context</vt:lpstr>
      <vt:lpstr>Co-occurrence vectors based on syntactic dependencies</vt:lpstr>
      <vt:lpstr>Syntactic dependencies for dimensions</vt:lpstr>
      <vt:lpstr>PMI applied to dependency relations</vt:lpstr>
      <vt:lpstr>Alternative to PPMI for measuring association</vt:lpstr>
      <vt:lpstr>tf-idf not generally used for word-word similarity</vt:lpstr>
      <vt:lpstr>Vector Semantics</vt:lpstr>
      <vt:lpstr>Evaluating similarity</vt:lpstr>
      <vt:lpstr>Summary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qq 李</cp:lastModifiedBy>
  <cp:revision>488</cp:revision>
  <cp:lastPrinted>2012-05-22T05:13:27Z</cp:lastPrinted>
  <dcterms:created xsi:type="dcterms:W3CDTF">2010-04-19T15:31:24Z</dcterms:created>
  <dcterms:modified xsi:type="dcterms:W3CDTF">2018-01-25T05:11:40Z</dcterms:modified>
</cp:coreProperties>
</file>